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97" r:id="rId10"/>
    <p:sldId id="298" r:id="rId11"/>
    <p:sldId id="299" r:id="rId12"/>
    <p:sldId id="300" r:id="rId13"/>
    <p:sldId id="301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AB11-8423-461E-B541-31C4C9E6D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B69A3-257B-47FD-871E-CAC7E0FF9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D002-CB61-417A-8D08-8F5A82D8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D2399-DE5E-425A-99B4-AC94F93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D046-A9D8-483F-B55F-32F1CCF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0EF8-E602-44E8-93CE-44030FAE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03C1C-0256-4D6E-B117-3B1558A4E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93D44-6C31-4E3B-8F49-834D55E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6F7C-F7BA-4C98-AC67-A4870A30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5673-C626-4EC6-84E7-8A0D44E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38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4C1FC-5D0A-498D-AFF9-3A94FCE2D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75EFE-804B-4A24-A1B1-A6E23CD9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6EB6-8048-4DBF-A289-4804EC3E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5370D-74B5-4B8F-8877-B13D3C95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D3D5-5542-42F4-B374-BC48338E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74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F0B6-2765-4B44-B5FB-9F036589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384F-20F5-444F-B1AF-7884BCB1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CA03E-69F2-4923-B60A-1FC6DF3C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F5E48-D666-4CDA-A56A-21DB6DB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506A-428B-4E15-AACC-ABF674C0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8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A45A-0F80-41BF-9947-0626AB93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49C96-DE9E-4D05-92C5-886098421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A625-60FA-40BF-B03F-3688979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8603-15D2-4306-AEA6-A6C12590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F3B1-C1F1-40DD-8669-C92FFCF7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1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A6FF-5484-4BC8-950B-76CE1CB9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0C20-FE27-436E-8E2A-4FD257167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FD8A9-434A-459C-9C96-A6E740B31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11DF5-240F-4871-AAFF-C17BA69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14EC7-BFD2-453E-90B8-D5782C1F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51B33-581C-49B7-9251-00584973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8B19-662A-4E63-991F-6AE384B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EA68B-4BF6-4BA8-BAD7-F0271805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643A-425A-4225-A4AB-DC4EBE40E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86DED-CD33-45CC-AB1A-A0C771139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A6D66-622F-4E3E-8E94-6FC6D2A95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59BC2-A084-4743-90FC-B53D4EE4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18F12-95D9-49E8-ACFB-1EDF0C3F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6AA93-8520-44E0-9AD5-2EC54F12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6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BB4A-8B8F-4885-A778-86E8F75D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9B3CF-7612-4532-BECB-B868618F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A8C16-2DA6-44DF-804C-D81334F5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7F73C-7AF1-4389-BCD2-CDEF27F5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4C29B-64E3-4A45-AD63-F378B5DD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8C3DE-D5A5-4F99-B8BB-755C908D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65EB4-1D81-4CFB-BC5F-482F6EB3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2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5BC5-00C8-4B6C-B26B-EF898F08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748A-3074-4848-9FB6-C9B552DF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F9DB-70A0-4BCE-B257-453F6720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FCBCC-F258-4CBC-8633-06CFA960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7A746-9169-49FB-9420-058B24A4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4791D-6C5D-467D-9005-5CE998D5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32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7528-04B7-4E75-8EC0-956B57D7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E064-DF4F-4B43-9779-77F581F86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1FDA1-08EB-4268-AFFE-8D5FFDA50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B0511-8008-46E1-920E-58EAB1A8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7D4FD-AE08-42A3-8518-C5C9E71F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DD64-6416-4E9D-BDEF-7810F6F4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0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07B3E-B4A8-4151-8FBD-FC26D1DC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A9871-F45D-4030-90F8-F3273C2EB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834F-6804-4A57-8F22-C856E461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EA29B-50E1-4A4F-8321-21EC6F63B785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59A4-DDE9-45CF-B6E0-3E0F2FBD4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4B46-C7D9-4637-9ED2-460135D32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A0EDC-6035-4F2A-94A8-DCC927003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FD0C0-68A7-452F-8935-281B37AAE816}"/>
              </a:ext>
            </a:extLst>
          </p:cNvPr>
          <p:cNvSpPr/>
          <p:nvPr/>
        </p:nvSpPr>
        <p:spPr>
          <a:xfrm>
            <a:off x="47767" y="3826276"/>
            <a:ext cx="7551518" cy="2911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49C2D3-3611-49B8-B178-CF8840871A9A}"/>
              </a:ext>
            </a:extLst>
          </p:cNvPr>
          <p:cNvSpPr/>
          <p:nvPr/>
        </p:nvSpPr>
        <p:spPr>
          <a:xfrm>
            <a:off x="2934793" y="1593110"/>
            <a:ext cx="679269" cy="6792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F84FC9-4CB6-4CCE-98F5-CB8BA54A2EBA}"/>
              </a:ext>
            </a:extLst>
          </p:cNvPr>
          <p:cNvSpPr/>
          <p:nvPr/>
        </p:nvSpPr>
        <p:spPr>
          <a:xfrm>
            <a:off x="1776235" y="36559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GB" baseline="-2500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75AAE5-D47E-4A1F-B5AE-7C9071E8BFB8}"/>
              </a:ext>
            </a:extLst>
          </p:cNvPr>
          <p:cNvSpPr/>
          <p:nvPr/>
        </p:nvSpPr>
        <p:spPr>
          <a:xfrm>
            <a:off x="4175762" y="1593109"/>
            <a:ext cx="679269" cy="6792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54E9F-9FB8-40CD-97C3-698A131837B7}"/>
              </a:ext>
            </a:extLst>
          </p:cNvPr>
          <p:cNvSpPr/>
          <p:nvPr/>
        </p:nvSpPr>
        <p:spPr>
          <a:xfrm>
            <a:off x="5416731" y="1593109"/>
            <a:ext cx="679269" cy="67926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87B36-F2EA-4F31-B49E-F937B51531FD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614062" y="1932744"/>
            <a:ext cx="5617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0D318-27B6-467A-8721-919E45EB92E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855031" y="1932744"/>
            <a:ext cx="561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3E6860-82F9-4C8A-B27D-61201417550D}"/>
              </a:ext>
            </a:extLst>
          </p:cNvPr>
          <p:cNvSpPr txBox="1"/>
          <p:nvPr/>
        </p:nvSpPr>
        <p:spPr>
          <a:xfrm>
            <a:off x="18971" y="2479653"/>
            <a:ext cx="16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sub-population </a:t>
            </a:r>
            <a:r>
              <a:rPr lang="en-GB" b="1" i="1" u="sng" dirty="0" err="1"/>
              <a:t>i</a:t>
            </a:r>
            <a:endParaRPr lang="en-GB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73CE-C2DE-4084-9C78-4A5A105BF67D}"/>
              </a:ext>
            </a:extLst>
          </p:cNvPr>
          <p:cNvSpPr txBox="1"/>
          <p:nvPr/>
        </p:nvSpPr>
        <p:spPr>
          <a:xfrm>
            <a:off x="3706399" y="1548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267F-D020-4045-A8BC-6D0FF2374F07}"/>
              </a:ext>
            </a:extLst>
          </p:cNvPr>
          <p:cNvSpPr txBox="1"/>
          <p:nvPr/>
        </p:nvSpPr>
        <p:spPr>
          <a:xfrm>
            <a:off x="4947368" y="15634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18676-C9E2-4AB0-B403-09AA05BC7179}"/>
              </a:ext>
            </a:extLst>
          </p:cNvPr>
          <p:cNvSpPr/>
          <p:nvPr/>
        </p:nvSpPr>
        <p:spPr>
          <a:xfrm>
            <a:off x="2944623" y="359843"/>
            <a:ext cx="679269" cy="679269"/>
          </a:xfrm>
          <a:prstGeom prst="ellipse">
            <a:avLst/>
          </a:prstGeom>
          <a:pattFill prst="pct60">
            <a:fgClr>
              <a:schemeClr val="accent2">
                <a:lumMod val="7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</a:t>
            </a:r>
            <a:r>
              <a:rPr lang="en-GB" baseline="-25000" dirty="0"/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AC6B7B-5414-4EA0-AD62-BDF468EBB41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2455504" y="699478"/>
            <a:ext cx="48911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87739EA-C00E-4DFD-B1BA-62491FE57510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 rot="16200000" flipH="1">
            <a:off x="2321548" y="979865"/>
            <a:ext cx="747200" cy="6782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4257691-66F6-469A-8649-A29D641A55AE}"/>
              </a:ext>
            </a:extLst>
          </p:cNvPr>
          <p:cNvCxnSpPr>
            <a:cxnSpLocks/>
            <a:stCxn id="7" idx="4"/>
            <a:endCxn id="4" idx="5"/>
          </p:cNvCxnSpPr>
          <p:nvPr/>
        </p:nvCxnSpPr>
        <p:spPr>
          <a:xfrm rot="5400000" flipH="1">
            <a:off x="4585738" y="1101750"/>
            <a:ext cx="99476" cy="2241781"/>
          </a:xfrm>
          <a:prstGeom prst="bentConnector3">
            <a:avLst>
              <a:gd name="adj1" fmla="val -22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D78372-74B7-4C36-84F2-61EAB7002AB8}"/>
              </a:ext>
            </a:extLst>
          </p:cNvPr>
          <p:cNvSpPr txBox="1"/>
          <p:nvPr/>
        </p:nvSpPr>
        <p:spPr>
          <a:xfrm>
            <a:off x="2427691" y="1222660"/>
            <a:ext cx="53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00BF1-57D4-464C-A342-0C5AE675A3AC}"/>
              </a:ext>
            </a:extLst>
          </p:cNvPr>
          <p:cNvSpPr txBox="1"/>
          <p:nvPr/>
        </p:nvSpPr>
        <p:spPr>
          <a:xfrm>
            <a:off x="3779268" y="242911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2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B491A-35B9-4B7D-BCCF-581B871E3AEB}"/>
              </a:ext>
            </a:extLst>
          </p:cNvPr>
          <p:cNvSpPr txBox="1"/>
          <p:nvPr/>
        </p:nvSpPr>
        <p:spPr>
          <a:xfrm>
            <a:off x="149465" y="-68467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Vaccinated </a:t>
            </a:r>
            <a:r>
              <a:rPr lang="en-GB" b="1" u="sng" dirty="0" err="1"/>
              <a:t>susceptibles</a:t>
            </a:r>
            <a:r>
              <a:rPr lang="en-GB" b="1" u="sng" dirty="0"/>
              <a:t> are able to get infected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C1F7E-2E6D-442F-B929-1F3BEA9862DF}"/>
              </a:ext>
            </a:extLst>
          </p:cNvPr>
          <p:cNvCxnSpPr>
            <a:cxnSpLocks/>
            <a:stCxn id="15" idx="6"/>
            <a:endCxn id="72" idx="2"/>
          </p:cNvCxnSpPr>
          <p:nvPr/>
        </p:nvCxnSpPr>
        <p:spPr>
          <a:xfrm>
            <a:off x="3623892" y="699478"/>
            <a:ext cx="578633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5F4F01-74BE-4584-B9C6-AB638F4B426F}"/>
              </a:ext>
            </a:extLst>
          </p:cNvPr>
          <p:cNvSpPr txBox="1"/>
          <p:nvPr/>
        </p:nvSpPr>
        <p:spPr>
          <a:xfrm>
            <a:off x="3741115" y="2768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γ</a:t>
            </a:r>
            <a:endParaRPr lang="en-GB" i="1" baseline="-250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71887BE-BC53-4229-B734-BBDE294D3CF5}"/>
              </a:ext>
            </a:extLst>
          </p:cNvPr>
          <p:cNvCxnSpPr>
            <a:cxnSpLocks/>
            <a:stCxn id="7" idx="5"/>
            <a:endCxn id="45" idx="6"/>
          </p:cNvCxnSpPr>
          <p:nvPr/>
        </p:nvCxnSpPr>
        <p:spPr>
          <a:xfrm rot="5400000">
            <a:off x="4827533" y="2200399"/>
            <a:ext cx="1196489" cy="11414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8D3773-2CC9-4212-984B-8B1E737F5BB1}"/>
              </a:ext>
            </a:extLst>
          </p:cNvPr>
          <p:cNvSpPr txBox="1"/>
          <p:nvPr/>
        </p:nvSpPr>
        <p:spPr>
          <a:xfrm>
            <a:off x="4459637" y="2545502"/>
            <a:ext cx="16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</a:t>
            </a:r>
            <a:r>
              <a:rPr lang="en-GB" i="1" dirty="0" err="1"/>
              <a:t>I</a:t>
            </a:r>
            <a:r>
              <a:rPr lang="en-GB" i="1" baseline="-25000" dirty="0" err="1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9BA7EC-4F31-47F2-8468-F57DCE149570}"/>
              </a:ext>
            </a:extLst>
          </p:cNvPr>
          <p:cNvSpPr txBox="1"/>
          <p:nvPr/>
        </p:nvSpPr>
        <p:spPr>
          <a:xfrm>
            <a:off x="5317255" y="3330318"/>
            <a:ext cx="21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· (R</a:t>
            </a:r>
            <a:r>
              <a:rPr lang="en-GB" i="1" baseline="-25000" dirty="0"/>
              <a:t>i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850CFE-588E-4405-A625-98D57E1F4928}"/>
              </a:ext>
            </a:extLst>
          </p:cNvPr>
          <p:cNvSpPr/>
          <p:nvPr/>
        </p:nvSpPr>
        <p:spPr>
          <a:xfrm>
            <a:off x="4175762" y="3029755"/>
            <a:ext cx="679269" cy="679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Rv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B0C312-45BF-44CD-8B0E-46294E92A16E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4515397" y="2272378"/>
            <a:ext cx="0" cy="7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C8D45D-1762-4279-AD8C-93AA0D8A0F99}"/>
              </a:ext>
            </a:extLst>
          </p:cNvPr>
          <p:cNvCxnSpPr>
            <a:cxnSpLocks/>
            <a:stCxn id="4" idx="2"/>
            <a:endCxn id="5" idx="4"/>
          </p:cNvCxnSpPr>
          <p:nvPr/>
        </p:nvCxnSpPr>
        <p:spPr>
          <a:xfrm rot="10800000">
            <a:off x="2115871" y="1044865"/>
            <a:ext cx="818923" cy="8878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EE0DC8B-50F7-4E01-BEF6-50483855D142}"/>
              </a:ext>
            </a:extLst>
          </p:cNvPr>
          <p:cNvSpPr/>
          <p:nvPr/>
        </p:nvSpPr>
        <p:spPr>
          <a:xfrm>
            <a:off x="4202525" y="365595"/>
            <a:ext cx="679269" cy="679269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2">
                <a:lumMod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</a:t>
            </a:r>
            <a:r>
              <a:rPr lang="en-GB" baseline="-25000" dirty="0" err="1"/>
              <a:t>i</a:t>
            </a:r>
            <a:endParaRPr lang="en-GB" baseline="-25000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26312FD-4672-4AAB-A4BB-856917B4EDA5}"/>
              </a:ext>
            </a:extLst>
          </p:cNvPr>
          <p:cNvCxnSpPr>
            <a:cxnSpLocks/>
            <a:stCxn id="72" idx="4"/>
            <a:endCxn id="4" idx="7"/>
          </p:cNvCxnSpPr>
          <p:nvPr/>
        </p:nvCxnSpPr>
        <p:spPr>
          <a:xfrm rot="5400000">
            <a:off x="3704512" y="854938"/>
            <a:ext cx="647723" cy="1027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999793E-AB85-42AA-A6F1-2EBB9AFDBF1E}"/>
              </a:ext>
            </a:extLst>
          </p:cNvPr>
          <p:cNvSpPr txBox="1"/>
          <p:nvPr/>
        </p:nvSpPr>
        <p:spPr>
          <a:xfrm>
            <a:off x="4564077" y="1071143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1EF238-FA07-4984-B9BF-1524D8A63AD9}"/>
              </a:ext>
            </a:extLst>
          </p:cNvPr>
          <p:cNvSpPr txBox="1"/>
          <p:nvPr/>
        </p:nvSpPr>
        <p:spPr>
          <a:xfrm>
            <a:off x="2475495" y="320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/>
              <a:t>xx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C61A3D-3C9F-488E-995D-20D3E080D7D1}"/>
              </a:ext>
            </a:extLst>
          </p:cNvPr>
          <p:cNvCxnSpPr>
            <a:cxnSpLocks/>
            <a:stCxn id="45" idx="2"/>
            <a:endCxn id="4" idx="3"/>
          </p:cNvCxnSpPr>
          <p:nvPr/>
        </p:nvCxnSpPr>
        <p:spPr>
          <a:xfrm rot="10800000">
            <a:off x="3034270" y="2172902"/>
            <a:ext cx="1141492" cy="1196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204641-9932-4200-AB92-52F1A924F065}"/>
              </a:ext>
            </a:extLst>
          </p:cNvPr>
          <p:cNvSpPr txBox="1"/>
          <p:nvPr/>
        </p:nvSpPr>
        <p:spPr>
          <a:xfrm>
            <a:off x="3398211" y="3313740"/>
            <a:ext cx="6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σ</a:t>
            </a:r>
            <a:r>
              <a:rPr lang="en-GB" i="1" baseline="-25000" dirty="0"/>
              <a:t>3</a:t>
            </a:r>
            <a:endParaRPr lang="en-GB" i="1" dirty="0"/>
          </a:p>
        </p:txBody>
      </p:sp>
      <p:graphicFrame>
        <p:nvGraphicFramePr>
          <p:cNvPr id="39" name="Table 125">
            <a:extLst>
              <a:ext uri="{FF2B5EF4-FFF2-40B4-BE49-F238E27FC236}">
                <a16:creationId xmlns:a16="http://schemas.microsoft.com/office/drawing/2014/main" id="{B4BD9C9A-AA36-4D67-8555-7289F1D5668C}"/>
              </a:ext>
            </a:extLst>
          </p:cNvPr>
          <p:cNvGraphicFramePr>
            <a:graphicFrameLocks noGrp="1"/>
          </p:cNvGraphicFramePr>
          <p:nvPr/>
        </p:nvGraphicFramePr>
        <p:xfrm>
          <a:off x="6435636" y="31207"/>
          <a:ext cx="5708598" cy="269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76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576822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359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67697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219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</a:tbl>
          </a:graphicData>
        </a:graphic>
      </p:graphicFrame>
      <p:graphicFrame>
        <p:nvGraphicFramePr>
          <p:cNvPr id="41" name="Table 125">
            <a:extLst>
              <a:ext uri="{FF2B5EF4-FFF2-40B4-BE49-F238E27FC236}">
                <a16:creationId xmlns:a16="http://schemas.microsoft.com/office/drawing/2014/main" id="{EE2EE7E6-A322-4217-B152-4FB0555FDD41}"/>
              </a:ext>
            </a:extLst>
          </p:cNvPr>
          <p:cNvGraphicFramePr>
            <a:graphicFrameLocks noGrp="1"/>
          </p:cNvGraphicFramePr>
          <p:nvPr/>
        </p:nvGraphicFramePr>
        <p:xfrm>
          <a:off x="7684729" y="2811250"/>
          <a:ext cx="4456371" cy="221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64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3409307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05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050" i="1" dirty="0"/>
                        <a:t>S</a:t>
                      </a:r>
                      <a:r>
                        <a:rPr lang="en-GB" sz="1050" i="1" baseline="-25000" dirty="0"/>
                        <a:t>x</a:t>
                      </a:r>
                      <a:endParaRPr lang="en-GB" sz="105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Susceptibles</a:t>
                      </a:r>
                      <a:r>
                        <a:rPr lang="en-GB" sz="105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050" i="1" dirty="0"/>
                        <a:t>I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Rv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V</a:t>
                      </a:r>
                      <a:r>
                        <a:rPr lang="en-GB" sz="105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Vi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 err="1"/>
                        <a:t>Vr</a:t>
                      </a:r>
                      <a:r>
                        <a:rPr lang="en-GB" sz="1050" i="1" baseline="-25000" dirty="0" err="1"/>
                        <a:t>x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0CE57C-668F-4749-944A-FBE9AC39E82F}"/>
              </a:ext>
            </a:extLst>
          </p:cNvPr>
          <p:cNvSpPr txBox="1"/>
          <p:nvPr/>
        </p:nvSpPr>
        <p:spPr>
          <a:xfrm>
            <a:off x="1369109" y="3784137"/>
            <a:ext cx="596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Transmission Route – Infection from </a:t>
            </a:r>
            <a:r>
              <a:rPr lang="en-GB" b="1" u="sng" dirty="0" err="1"/>
              <a:t>subpop</a:t>
            </a:r>
            <a:r>
              <a:rPr lang="en-GB" b="1" u="sng" dirty="0"/>
              <a:t> j to </a:t>
            </a:r>
            <a:r>
              <a:rPr lang="en-GB" b="1" u="sng" dirty="0" err="1"/>
              <a:t>i</a:t>
            </a:r>
            <a:endParaRPr lang="en-GB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2113-F87C-49D1-AA56-4DD892CE6160}"/>
              </a:ext>
            </a:extLst>
          </p:cNvPr>
          <p:cNvSpPr txBox="1"/>
          <p:nvPr/>
        </p:nvSpPr>
        <p:spPr>
          <a:xfrm>
            <a:off x="5329626" y="419787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(V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B8645-86D3-4EDA-AA35-CE732C9F0B1F}"/>
              </a:ext>
            </a:extLst>
          </p:cNvPr>
          <p:cNvSpPr txBox="1"/>
          <p:nvPr/>
        </p:nvSpPr>
        <p:spPr>
          <a:xfrm>
            <a:off x="2520381" y="4197875"/>
            <a:ext cx="16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Susceptible (S</a:t>
            </a:r>
            <a:r>
              <a:rPr lang="en-GB" baseline="-25000" dirty="0"/>
              <a:t>i</a:t>
            </a:r>
            <a:r>
              <a:rPr lang="en-GB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A5A41-853F-482B-A0C2-83FD63929279}"/>
              </a:ext>
            </a:extLst>
          </p:cNvPr>
          <p:cNvSpPr txBox="1"/>
          <p:nvPr/>
        </p:nvSpPr>
        <p:spPr>
          <a:xfrm>
            <a:off x="341230" y="48983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Infected (</a:t>
            </a:r>
            <a:r>
              <a:rPr lang="en-GB" dirty="0" err="1"/>
              <a:t>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54C4B9-0072-485F-95B4-0F4AB21F3E25}"/>
              </a:ext>
            </a:extLst>
          </p:cNvPr>
          <p:cNvSpPr txBox="1"/>
          <p:nvPr/>
        </p:nvSpPr>
        <p:spPr>
          <a:xfrm>
            <a:off x="201487" y="5762674"/>
            <a:ext cx="163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Vaccinated but </a:t>
            </a:r>
          </a:p>
          <a:p>
            <a:r>
              <a:rPr lang="en-GB" dirty="0"/>
              <a:t>Infected (</a:t>
            </a:r>
            <a:r>
              <a:rPr lang="en-GB" dirty="0" err="1"/>
              <a:t>Vi</a:t>
            </a:r>
            <a:r>
              <a:rPr lang="en-GB" baseline="-25000" dirty="0" err="1"/>
              <a:t>j</a:t>
            </a:r>
            <a:r>
              <a:rPr lang="en-GB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D26F1-A05A-4FEF-A6FF-B312C7912E73}"/>
              </a:ext>
            </a:extLst>
          </p:cNvPr>
          <p:cNvCxnSpPr/>
          <p:nvPr/>
        </p:nvCxnSpPr>
        <p:spPr>
          <a:xfrm>
            <a:off x="1933303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1182B-0978-4B9D-B5A5-D4E40CA7BDE0}"/>
              </a:ext>
            </a:extLst>
          </p:cNvPr>
          <p:cNvCxnSpPr/>
          <p:nvPr/>
        </p:nvCxnSpPr>
        <p:spPr>
          <a:xfrm>
            <a:off x="100437" y="4567207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EAB284-80F1-49B1-A6B3-7B6765302911}"/>
              </a:ext>
            </a:extLst>
          </p:cNvPr>
          <p:cNvCxnSpPr/>
          <p:nvPr/>
        </p:nvCxnSpPr>
        <p:spPr>
          <a:xfrm>
            <a:off x="4698275" y="4197875"/>
            <a:ext cx="0" cy="2438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D6FAE0-CE53-4591-A5FB-D6FADDB60879}"/>
              </a:ext>
            </a:extLst>
          </p:cNvPr>
          <p:cNvCxnSpPr/>
          <p:nvPr/>
        </p:nvCxnSpPr>
        <p:spPr>
          <a:xfrm>
            <a:off x="149465" y="5604372"/>
            <a:ext cx="7371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FA3673-D088-43EF-894A-CFC555AF69B1}"/>
              </a:ext>
            </a:extLst>
          </p:cNvPr>
          <p:cNvSpPr txBox="1"/>
          <p:nvPr/>
        </p:nvSpPr>
        <p:spPr>
          <a:xfrm>
            <a:off x="341230" y="4189235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To/From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8AFD1F-C424-43A3-B984-0AA5CFD4DCFE}"/>
              </a:ext>
            </a:extLst>
          </p:cNvPr>
          <p:cNvSpPr/>
          <p:nvPr/>
        </p:nvSpPr>
        <p:spPr>
          <a:xfrm>
            <a:off x="2101431" y="4833932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E12E92-1600-405B-9F57-038A67FB039E}"/>
              </a:ext>
            </a:extLst>
          </p:cNvPr>
          <p:cNvSpPr/>
          <p:nvPr/>
        </p:nvSpPr>
        <p:spPr>
          <a:xfrm>
            <a:off x="4036480" y="4833932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0E09B-45FD-41AB-9F34-46B34F53722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2575637" y="5071035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9F98BD-D73B-4989-9F1F-C02D7D32F08A}"/>
              </a:ext>
            </a:extLst>
          </p:cNvPr>
          <p:cNvSpPr/>
          <p:nvPr/>
        </p:nvSpPr>
        <p:spPr>
          <a:xfrm>
            <a:off x="2111162" y="5978383"/>
            <a:ext cx="474206" cy="4742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</a:t>
            </a:r>
            <a:r>
              <a:rPr lang="en-GB" sz="1600" baseline="-25000" dirty="0"/>
              <a:t>i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96FFA2-90C4-4B39-BFDA-79A7D643BA1D}"/>
              </a:ext>
            </a:extLst>
          </p:cNvPr>
          <p:cNvSpPr/>
          <p:nvPr/>
        </p:nvSpPr>
        <p:spPr>
          <a:xfrm>
            <a:off x="4046211" y="5978383"/>
            <a:ext cx="474206" cy="4742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</a:t>
            </a:r>
            <a:r>
              <a:rPr lang="en-GB" sz="1600" baseline="-25000" dirty="0"/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0D335F-973C-4C31-9730-2D88AF53B063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>
            <a:off x="2585368" y="6215486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4D92EDF-C323-4C10-86E0-6D29E126F1B3}"/>
              </a:ext>
            </a:extLst>
          </p:cNvPr>
          <p:cNvSpPr/>
          <p:nvPr/>
        </p:nvSpPr>
        <p:spPr>
          <a:xfrm>
            <a:off x="4952420" y="4833428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58C766-1EA7-43E4-AB4D-549124FA9F69}"/>
              </a:ext>
            </a:extLst>
          </p:cNvPr>
          <p:cNvSpPr/>
          <p:nvPr/>
        </p:nvSpPr>
        <p:spPr>
          <a:xfrm>
            <a:off x="6887469" y="4833428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0CBDEC-1B58-433A-91C7-BAF74F5E69F3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5426626" y="5070531"/>
            <a:ext cx="1460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B57320-AAF8-4781-AC3A-8259031FDFDC}"/>
              </a:ext>
            </a:extLst>
          </p:cNvPr>
          <p:cNvSpPr/>
          <p:nvPr/>
        </p:nvSpPr>
        <p:spPr>
          <a:xfrm>
            <a:off x="4746255" y="5978383"/>
            <a:ext cx="474206" cy="474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V</a:t>
            </a:r>
            <a:r>
              <a:rPr lang="en-GB" sz="1600" baseline="-25000" dirty="0"/>
              <a:t>i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59B7EC7-08A9-4E65-BA0D-15A8C2FF9922}"/>
              </a:ext>
            </a:extLst>
          </p:cNvPr>
          <p:cNvSpPr/>
          <p:nvPr/>
        </p:nvSpPr>
        <p:spPr>
          <a:xfrm>
            <a:off x="7099731" y="5978383"/>
            <a:ext cx="474206" cy="474206"/>
          </a:xfrm>
          <a:prstGeom prst="ellipse">
            <a:avLst/>
          </a:prstGeom>
          <a:pattFill prst="pct75">
            <a:fgClr>
              <a:schemeClr val="accent2">
                <a:lumMod val="7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</a:t>
            </a:r>
            <a:r>
              <a:rPr lang="en-GB" sz="1200" baseline="-25000" dirty="0"/>
              <a:t>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558E7F-00B6-4018-AE55-6ED84E19DB9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>
            <a:off x="5220461" y="6215486"/>
            <a:ext cx="1879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56B31-350E-406A-BE1E-78BD9C70D957}"/>
              </a:ext>
            </a:extLst>
          </p:cNvPr>
          <p:cNvSpPr txBox="1"/>
          <p:nvPr/>
        </p:nvSpPr>
        <p:spPr>
          <a:xfrm>
            <a:off x="2888474" y="4672020"/>
            <a:ext cx="67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0CA867-A522-4B36-8B21-F05B971A63F5}"/>
              </a:ext>
            </a:extLst>
          </p:cNvPr>
          <p:cNvSpPr txBox="1"/>
          <p:nvPr/>
        </p:nvSpPr>
        <p:spPr>
          <a:xfrm>
            <a:off x="2591803" y="5820193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/>
              <a:t>ij</a:t>
            </a:r>
            <a:r>
              <a:rPr lang="en-GB" i="1" dirty="0"/>
              <a:t>Vi</a:t>
            </a:r>
            <a:r>
              <a:rPr lang="en-GB" i="1" baseline="-25000" dirty="0"/>
              <a:t>j</a:t>
            </a:r>
            <a:r>
              <a:rPr lang="en-GB" i="1" dirty="0"/>
              <a:t>S</a:t>
            </a:r>
            <a:r>
              <a:rPr lang="en-GB" i="1" baseline="-25000" dirty="0"/>
              <a:t>i</a:t>
            </a:r>
            <a:endParaRPr lang="en-GB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2D4E14-1242-48ED-BA88-10EAC620EA86}"/>
              </a:ext>
            </a:extLst>
          </p:cNvPr>
          <p:cNvSpPr txBox="1"/>
          <p:nvPr/>
        </p:nvSpPr>
        <p:spPr>
          <a:xfrm>
            <a:off x="5530256" y="4661729"/>
            <a:ext cx="140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5A848-112E-4276-9E9D-E6AB004C5FB1}"/>
              </a:ext>
            </a:extLst>
          </p:cNvPr>
          <p:cNvSpPr txBox="1"/>
          <p:nvPr/>
        </p:nvSpPr>
        <p:spPr>
          <a:xfrm>
            <a:off x="5155676" y="5823060"/>
            <a:ext cx="2008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(1-e</a:t>
            </a:r>
            <a:r>
              <a:rPr lang="en-GB" i="1" baseline="-25000" dirty="0"/>
              <a:t>ff1</a:t>
            </a:r>
            <a:r>
              <a:rPr lang="en-GB" i="1" dirty="0"/>
              <a:t>)(1-e</a:t>
            </a:r>
            <a:r>
              <a:rPr lang="en-GB" i="1" baseline="-25000" dirty="0"/>
              <a:t>ff2</a:t>
            </a:r>
            <a:r>
              <a:rPr lang="en-GB" i="1" dirty="0"/>
              <a:t>)</a:t>
            </a:r>
            <a:r>
              <a:rPr lang="el-GR" i="1" dirty="0"/>
              <a:t>β</a:t>
            </a:r>
            <a:r>
              <a:rPr lang="en-GB" i="1" baseline="-25000" dirty="0" err="1"/>
              <a:t>ij</a:t>
            </a:r>
            <a:r>
              <a:rPr lang="en-GB" i="1" dirty="0" err="1"/>
              <a:t>Vi</a:t>
            </a:r>
            <a:r>
              <a:rPr lang="en-GB" i="1" baseline="-25000" dirty="0" err="1"/>
              <a:t>j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0D442B-F810-4D1A-9E42-5111FC995A18}"/>
              </a:ext>
            </a:extLst>
          </p:cNvPr>
          <p:cNvSpPr txBox="1"/>
          <p:nvPr/>
        </p:nvSpPr>
        <p:spPr>
          <a:xfrm>
            <a:off x="598819" y="1414196"/>
            <a:ext cx="168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</a:t>
            </a:r>
            <a:r>
              <a:rPr lang="en-GB" i="1" baseline="-25000" dirty="0"/>
              <a:t>i </a:t>
            </a:r>
            <a:r>
              <a:rPr lang="en-GB" i="1" dirty="0"/>
              <a:t>· (S</a:t>
            </a:r>
            <a:r>
              <a:rPr lang="en-GB" i="1" baseline="-25000" dirty="0"/>
              <a:t>i </a:t>
            </a:r>
            <a:r>
              <a:rPr lang="en-GB" i="1" dirty="0"/>
              <a:t>/(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i="1" dirty="0" err="1"/>
              <a:t>+I</a:t>
            </a:r>
            <a:r>
              <a:rPr lang="en-GB" i="1" baseline="-25000" dirty="0" err="1"/>
              <a:t>i</a:t>
            </a:r>
            <a:r>
              <a:rPr lang="en-GB" i="1" dirty="0" err="1"/>
              <a:t>+R</a:t>
            </a:r>
            <a:r>
              <a:rPr lang="en-GB" i="1" baseline="-25000" dirty="0" err="1"/>
              <a:t>i</a:t>
            </a:r>
            <a:r>
              <a:rPr lang="en-GB" i="1" dirty="0"/>
              <a:t>))</a:t>
            </a:r>
            <a:endParaRPr lang="en-GB" i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F8B01-D97C-4007-A5BE-31B040B518D6}"/>
              </a:ext>
            </a:extLst>
          </p:cNvPr>
          <p:cNvSpPr txBox="1"/>
          <p:nvPr/>
        </p:nvSpPr>
        <p:spPr>
          <a:xfrm>
            <a:off x="7621917" y="5070531"/>
            <a:ext cx="4332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Vaccination Rate (</a:t>
            </a:r>
            <a:r>
              <a:rPr lang="en-GB" sz="1100" b="1" i="1" u="sng" dirty="0"/>
              <a:t>r</a:t>
            </a:r>
            <a:r>
              <a:rPr lang="en-GB" sz="1100" b="1" i="1" u="sng" baseline="-25000" dirty="0"/>
              <a:t>i</a:t>
            </a:r>
            <a:r>
              <a:rPr lang="en-GB" sz="1100" b="1" u="sng" dirty="0"/>
              <a:t>)</a:t>
            </a:r>
          </a:p>
          <a:p>
            <a:r>
              <a:rPr lang="en-GB" sz="1100" dirty="0"/>
              <a:t>We model the vaccination rate as a function of the:</a:t>
            </a:r>
          </a:p>
          <a:p>
            <a:r>
              <a:rPr lang="en-GB" sz="1100" dirty="0"/>
              <a:t>Total fraction of individuals in S, I and R compartments (available to vaccinated) at the start of the vaccination period multiplied by the proportion divided by the duration of the vaccination period for the specific subgroup.</a:t>
            </a:r>
          </a:p>
          <a:p>
            <a:endParaRPr lang="en-GB" sz="1100" dirty="0"/>
          </a:p>
          <a:p>
            <a:r>
              <a:rPr lang="en-GB" sz="1100" dirty="0"/>
              <a:t>We assume that the rate of vaccination is constant (</a:t>
            </a:r>
            <a:r>
              <a:rPr lang="en-GB" sz="1100" i="1" dirty="0"/>
              <a:t>r</a:t>
            </a:r>
            <a:r>
              <a:rPr lang="en-GB" sz="1100" i="1" baseline="-25000" dirty="0"/>
              <a:t>i</a:t>
            </a:r>
            <a:r>
              <a:rPr lang="en-GB" sz="1100" dirty="0"/>
              <a:t>*1), therefore the rate of vaccination in S, I and R compartments must be normalised to the total proportion of individuals in these three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35974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a variable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After vaccination of each subpopulation, the sub-population is released from NPIs, with the R increasing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7A0C9-333D-4B33-AD42-F44A879B0AD8}"/>
              </a:ext>
            </a:extLst>
          </p:cNvPr>
          <p:cNvSpPr txBox="1"/>
          <p:nvPr/>
        </p:nvSpPr>
        <p:spPr>
          <a:xfrm>
            <a:off x="769226" y="1356524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FE71F-FCCD-4637-910A-C08C8DEE038F}"/>
              </a:ext>
            </a:extLst>
          </p:cNvPr>
          <p:cNvSpPr txBox="1"/>
          <p:nvPr/>
        </p:nvSpPr>
        <p:spPr>
          <a:xfrm>
            <a:off x="4455787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70%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64AB2-758B-4750-9872-1ACF4E31A5B7}"/>
              </a:ext>
            </a:extLst>
          </p:cNvPr>
          <p:cNvSpPr txBox="1"/>
          <p:nvPr/>
        </p:nvSpPr>
        <p:spPr>
          <a:xfrm>
            <a:off x="8323893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75907-8E4A-4B2E-AEB4-22F41696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8" y="1776918"/>
            <a:ext cx="3629343" cy="5081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92FD-697E-472A-A265-544249F0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67" y="1725856"/>
            <a:ext cx="3665816" cy="513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9E371-99CC-4577-9BD6-B5B1FAF6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86" y="1725856"/>
            <a:ext cx="3665816" cy="51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560B9-A968-42E1-BECD-3DA86CABBC13}"/>
              </a:ext>
            </a:extLst>
          </p:cNvPr>
          <p:cNvSpPr txBox="1"/>
          <p:nvPr/>
        </p:nvSpPr>
        <p:spPr>
          <a:xfrm>
            <a:off x="769226" y="1356524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1815F-8F00-4DD4-A8AC-F4E40B3B7006}"/>
              </a:ext>
            </a:extLst>
          </p:cNvPr>
          <p:cNvSpPr txBox="1"/>
          <p:nvPr/>
        </p:nvSpPr>
        <p:spPr>
          <a:xfrm>
            <a:off x="4455787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70%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43942-8811-453C-9587-9A94360C68BA}"/>
              </a:ext>
            </a:extLst>
          </p:cNvPr>
          <p:cNvSpPr txBox="1"/>
          <p:nvPr/>
        </p:nvSpPr>
        <p:spPr>
          <a:xfrm>
            <a:off x="8323893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1C259-5D7E-450B-A965-0B1BF734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" y="1716331"/>
            <a:ext cx="3680362" cy="5152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27EFA-2734-475E-937E-004A697E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8" y="1716331"/>
            <a:ext cx="3680362" cy="515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48B1C-450D-4320-8D45-A106DC01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542" y="1725856"/>
            <a:ext cx="3680362" cy="51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8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121365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This increases the R of the entire population from 1 to 4.2. WAIFW matrix changes are the same as the baseline scenarios. 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8E009-6CF1-4D80-824B-9928C467CE61}"/>
              </a:ext>
            </a:extLst>
          </p:cNvPr>
          <p:cNvSpPr txBox="1"/>
          <p:nvPr/>
        </p:nvSpPr>
        <p:spPr>
          <a:xfrm>
            <a:off x="769226" y="1356524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0D743-782E-4860-BEF8-00374B8A97D7}"/>
              </a:ext>
            </a:extLst>
          </p:cNvPr>
          <p:cNvSpPr txBox="1"/>
          <p:nvPr/>
        </p:nvSpPr>
        <p:spPr>
          <a:xfrm>
            <a:off x="4455787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70%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A4F9C-F3EA-49A7-961F-A7D8E5520369}"/>
              </a:ext>
            </a:extLst>
          </p:cNvPr>
          <p:cNvSpPr txBox="1"/>
          <p:nvPr/>
        </p:nvSpPr>
        <p:spPr>
          <a:xfrm>
            <a:off x="8323893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6CEBB-0BB9-4415-ACD4-41B2F215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" y="1725856"/>
            <a:ext cx="3674476" cy="5144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2659E-5616-4D76-882B-182DBBCD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036" y="1725856"/>
            <a:ext cx="3674476" cy="514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41822-5F07-40B8-8BCA-F6C2B52C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648" y="1725856"/>
            <a:ext cx="3674476" cy="51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121365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This increases the R of the entire population from 1 to 4.2. WAIFW matrix changes are the same as the baseline scenarios. </a:t>
            </a:r>
          </a:p>
          <a:p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53E2F-28DA-4EA9-A699-BF938399023B}"/>
              </a:ext>
            </a:extLst>
          </p:cNvPr>
          <p:cNvSpPr txBox="1"/>
          <p:nvPr/>
        </p:nvSpPr>
        <p:spPr>
          <a:xfrm>
            <a:off x="769226" y="1356524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12D78-3751-40DD-9EA4-ECD35DADAA9E}"/>
              </a:ext>
            </a:extLst>
          </p:cNvPr>
          <p:cNvSpPr txBox="1"/>
          <p:nvPr/>
        </p:nvSpPr>
        <p:spPr>
          <a:xfrm>
            <a:off x="4455787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70%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61A15-5250-4F2D-8847-F4421EF9D24F}"/>
              </a:ext>
            </a:extLst>
          </p:cNvPr>
          <p:cNvSpPr txBox="1"/>
          <p:nvPr/>
        </p:nvSpPr>
        <p:spPr>
          <a:xfrm>
            <a:off x="8323893" y="1356524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41C2C-4C86-4DB4-9861-0A4A83BD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6" y="1725855"/>
            <a:ext cx="3663054" cy="5128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D0409-755D-4055-96B2-369F32B6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56" y="1725855"/>
            <a:ext cx="3663054" cy="5128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3788B-5D4E-4846-8B9C-A83A1D7DB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956" y="1725855"/>
            <a:ext cx="3663054" cy="512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234FA9-8902-4627-8287-0D43F65A401A}"/>
              </a:ext>
            </a:extLst>
          </p:cNvPr>
          <p:cNvSpPr txBox="1"/>
          <p:nvPr/>
        </p:nvSpPr>
        <p:spPr>
          <a:xfrm>
            <a:off x="0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0.154</a:t>
            </a:r>
          </a:p>
          <a:p>
            <a:r>
              <a:rPr lang="en-GB" sz="1100" dirty="0"/>
              <a:t>Attack Rate (j) – 0.142</a:t>
            </a:r>
          </a:p>
          <a:p>
            <a:r>
              <a:rPr lang="en-GB" sz="1100" dirty="0"/>
              <a:t>Attack Rate (k) – 0.182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0.182</a:t>
            </a:r>
          </a:p>
          <a:p>
            <a:r>
              <a:rPr lang="en-GB" sz="1100" dirty="0"/>
              <a:t>Attack Rate (j) – 0.256</a:t>
            </a:r>
          </a:p>
          <a:p>
            <a:r>
              <a:rPr lang="en-GB" sz="1100" dirty="0"/>
              <a:t>Attack Rate (k) – 0.286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DB59C-6D89-45E2-B84F-74C07D6064E3}"/>
              </a:ext>
            </a:extLst>
          </p:cNvPr>
          <p:cNvSpPr txBox="1"/>
          <p:nvPr/>
        </p:nvSpPr>
        <p:spPr>
          <a:xfrm>
            <a:off x="1871977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0.151</a:t>
            </a:r>
          </a:p>
          <a:p>
            <a:r>
              <a:rPr lang="en-GB" sz="1100" dirty="0"/>
              <a:t>Attack Rate (j) – 0.153</a:t>
            </a:r>
          </a:p>
          <a:p>
            <a:r>
              <a:rPr lang="en-GB" sz="1100" dirty="0"/>
              <a:t>Attack Rate (k) – 0.181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0.012</a:t>
            </a:r>
          </a:p>
          <a:p>
            <a:r>
              <a:rPr lang="en-GB" sz="1100" dirty="0"/>
              <a:t>Attack Rate (j) – 0.014</a:t>
            </a:r>
          </a:p>
          <a:p>
            <a:r>
              <a:rPr lang="en-GB" sz="1100" dirty="0"/>
              <a:t>Attack Rate (k) – 0.015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BD1FA-1BA7-4138-B287-D4A951CA11E7}"/>
              </a:ext>
            </a:extLst>
          </p:cNvPr>
          <p:cNvSpPr txBox="1"/>
          <p:nvPr/>
        </p:nvSpPr>
        <p:spPr>
          <a:xfrm>
            <a:off x="1213364" y="126200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50%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DD2C8D-E330-487B-A5FF-581636E58D02}"/>
              </a:ext>
            </a:extLst>
          </p:cNvPr>
          <p:cNvSpPr txBox="1"/>
          <p:nvPr/>
        </p:nvSpPr>
        <p:spPr>
          <a:xfrm>
            <a:off x="4899925" y="126200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70%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C9531-5F79-4BBC-94BF-007ED6BE9A3B}"/>
              </a:ext>
            </a:extLst>
          </p:cNvPr>
          <p:cNvSpPr txBox="1"/>
          <p:nvPr/>
        </p:nvSpPr>
        <p:spPr>
          <a:xfrm>
            <a:off x="8768031" y="126200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Vaccine Coverage = 90%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976DB-57AD-416C-B9F7-03A96DAF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14" y="571497"/>
            <a:ext cx="4086228" cy="408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04499B-AA2B-4C59-81D3-2205A327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12" y="571497"/>
            <a:ext cx="4086228" cy="4086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FDF19-3BB8-4523-88DF-6E87E833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97"/>
            <a:ext cx="4086229" cy="40862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F49B5-2A51-4982-8F30-6E2431AD68A8}"/>
              </a:ext>
            </a:extLst>
          </p:cNvPr>
          <p:cNvSpPr txBox="1"/>
          <p:nvPr/>
        </p:nvSpPr>
        <p:spPr>
          <a:xfrm>
            <a:off x="4486275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0.067</a:t>
            </a:r>
          </a:p>
          <a:p>
            <a:r>
              <a:rPr lang="en-GB" sz="1100" dirty="0"/>
              <a:t>Attack Rate (j) – 0.067</a:t>
            </a:r>
          </a:p>
          <a:p>
            <a:r>
              <a:rPr lang="en-GB" sz="1100" dirty="0"/>
              <a:t>Attack Rate (k) – 0.092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0.13</a:t>
            </a:r>
          </a:p>
          <a:p>
            <a:r>
              <a:rPr lang="en-GB" sz="1100" dirty="0"/>
              <a:t>Attack Rate (j) – 0.223</a:t>
            </a:r>
          </a:p>
          <a:p>
            <a:r>
              <a:rPr lang="en-GB" sz="1100" dirty="0"/>
              <a:t>Attack Rate (k) – 0.274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96E8F-EA34-4F47-ADD0-06718FD1BDF2}"/>
              </a:ext>
            </a:extLst>
          </p:cNvPr>
          <p:cNvSpPr txBox="1"/>
          <p:nvPr/>
        </p:nvSpPr>
        <p:spPr>
          <a:xfrm>
            <a:off x="6358252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0.021</a:t>
            </a:r>
          </a:p>
          <a:p>
            <a:r>
              <a:rPr lang="en-GB" sz="1100" dirty="0"/>
              <a:t>Attack Rate (j) – 0.024</a:t>
            </a:r>
          </a:p>
          <a:p>
            <a:r>
              <a:rPr lang="en-GB" sz="1100" dirty="0"/>
              <a:t>Attack Rate (k) – 0.024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0.01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E14E5-12FE-4E9B-B200-4780EA9219A1}"/>
              </a:ext>
            </a:extLst>
          </p:cNvPr>
          <p:cNvSpPr txBox="1"/>
          <p:nvPr/>
        </p:nvSpPr>
        <p:spPr>
          <a:xfrm>
            <a:off x="8448046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Sequential Vaccination</a:t>
            </a:r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0.012</a:t>
            </a:r>
          </a:p>
          <a:p>
            <a:r>
              <a:rPr lang="en-GB" sz="1100" dirty="0"/>
              <a:t>Attack Rate (k) – 0.012</a:t>
            </a:r>
          </a:p>
          <a:p>
            <a:endParaRPr lang="en-GB" sz="1100" dirty="0"/>
          </a:p>
          <a:p>
            <a:r>
              <a:rPr lang="en-GB" sz="1100" b="1" u="sng" dirty="0"/>
              <a:t>Full Release after </a:t>
            </a:r>
            <a:r>
              <a:rPr lang="en-GB" sz="1100" b="1" u="sng" dirty="0" err="1"/>
              <a:t>i</a:t>
            </a:r>
            <a:r>
              <a:rPr lang="en-GB" sz="1100" b="1" u="sng" dirty="0"/>
              <a:t>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0.073</a:t>
            </a:r>
          </a:p>
          <a:p>
            <a:r>
              <a:rPr lang="en-GB" sz="1100" dirty="0"/>
              <a:t>Attack Rate (j) – 0.173</a:t>
            </a:r>
          </a:p>
          <a:p>
            <a:r>
              <a:rPr lang="en-GB" sz="1100" dirty="0"/>
              <a:t>Attack Rate (k) – 0.25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AB269-23A6-4C06-96C5-C1BB795D290B}"/>
              </a:ext>
            </a:extLst>
          </p:cNvPr>
          <p:cNvSpPr txBox="1"/>
          <p:nvPr/>
        </p:nvSpPr>
        <p:spPr>
          <a:xfrm>
            <a:off x="10320023" y="5014132"/>
            <a:ext cx="16439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u="sng" dirty="0"/>
              <a:t>Full Release after j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0.008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  <a:p>
            <a:endParaRPr lang="en-GB" sz="1100" b="1" u="sng" dirty="0"/>
          </a:p>
          <a:p>
            <a:r>
              <a:rPr lang="en-GB" sz="1100" b="1" u="sng" dirty="0"/>
              <a:t>Full Release after k </a:t>
            </a:r>
            <a:r>
              <a:rPr lang="en-GB" sz="1100" b="1" u="sng" dirty="0" err="1"/>
              <a:t>vacc</a:t>
            </a:r>
            <a:endParaRPr lang="en-GB" sz="1100" b="1" u="sng" dirty="0"/>
          </a:p>
          <a:p>
            <a:r>
              <a:rPr lang="en-GB" sz="1100" dirty="0"/>
              <a:t>Attack Rate (</a:t>
            </a:r>
            <a:r>
              <a:rPr lang="en-GB" sz="1100" dirty="0" err="1"/>
              <a:t>i</a:t>
            </a:r>
            <a:r>
              <a:rPr lang="en-GB" sz="1100" dirty="0"/>
              <a:t>) – 0.009</a:t>
            </a:r>
          </a:p>
          <a:p>
            <a:r>
              <a:rPr lang="en-GB" sz="1100" dirty="0"/>
              <a:t>Attack Rate (j) – 0.011</a:t>
            </a:r>
          </a:p>
          <a:p>
            <a:r>
              <a:rPr lang="en-GB" sz="1100" dirty="0"/>
              <a:t>Attack Rate (k) – 0.011</a:t>
            </a:r>
          </a:p>
        </p:txBody>
      </p:sp>
    </p:spTree>
    <p:extLst>
      <p:ext uri="{BB962C8B-B14F-4D97-AF65-F5344CB8AC3E}">
        <p14:creationId xmlns:p14="http://schemas.microsoft.com/office/powerpoint/2010/main" val="234060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/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GB" sz="12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0C2A60-183A-4235-B955-84C75E47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474081"/>
                <a:ext cx="10082156" cy="381771"/>
              </a:xfrm>
              <a:prstGeom prst="rect">
                <a:avLst/>
              </a:prstGeom>
              <a:blipFill>
                <a:blip r:embed="rId2"/>
                <a:stretch>
                  <a:fillRect l="-544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/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BCA5D4-F69F-4EC8-9F89-5281535B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1021218"/>
                <a:ext cx="9582680" cy="381771"/>
              </a:xfrm>
              <a:prstGeom prst="rect">
                <a:avLst/>
              </a:prstGeom>
              <a:blipFill>
                <a:blip r:embed="rId3"/>
                <a:stretch>
                  <a:fillRect l="-573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/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D8FE4D-2C97-4A9E-AC2C-ACDB8531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2589975"/>
                <a:ext cx="11705967" cy="381771"/>
              </a:xfrm>
              <a:prstGeom prst="rect">
                <a:avLst/>
              </a:prstGeom>
              <a:blipFill>
                <a:blip r:embed="rId4"/>
                <a:stretch>
                  <a:fillRect l="-469" t="-3226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/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𝑉𝑖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  <m: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40A1F-1DD9-4B35-87EB-680CC830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4" y="3163201"/>
                <a:ext cx="10928203" cy="350609"/>
              </a:xfrm>
              <a:prstGeom prst="rect">
                <a:avLst/>
              </a:prstGeom>
              <a:blipFill>
                <a:blip r:embed="rId5"/>
                <a:stretch>
                  <a:fillRect l="-502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/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5741D-3289-4C78-8177-1811DCA8F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1550143"/>
                <a:ext cx="12117905" cy="381771"/>
              </a:xfrm>
              <a:prstGeom prst="rect">
                <a:avLst/>
              </a:prstGeom>
              <a:blipFill>
                <a:blip r:embed="rId6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25">
            <a:extLst>
              <a:ext uri="{FF2B5EF4-FFF2-40B4-BE49-F238E27FC236}">
                <a16:creationId xmlns:a16="http://schemas.microsoft.com/office/drawing/2014/main" id="{5C5FFC3A-B4D3-4DF5-85CE-B47F8D6F4E01}"/>
              </a:ext>
            </a:extLst>
          </p:cNvPr>
          <p:cNvGraphicFramePr>
            <a:graphicFrameLocks noGrp="1"/>
          </p:cNvGraphicFramePr>
          <p:nvPr/>
        </p:nvGraphicFramePr>
        <p:xfrm>
          <a:off x="0" y="4236962"/>
          <a:ext cx="55897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08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481518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162910">
                <a:tc>
                  <a:txBody>
                    <a:bodyPr/>
                    <a:lstStyle/>
                    <a:p>
                      <a:r>
                        <a:rPr lang="en-GB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r>
                        <a:rPr lang="en-GB" sz="1050" i="1" dirty="0"/>
                        <a:t>r</a:t>
                      </a:r>
                      <a:r>
                        <a:rPr lang="en-GB" sz="1050" i="1" baseline="-25000" dirty="0"/>
                        <a:t>x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 of Vaccination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r>
                        <a:rPr lang="el-GR" sz="1050" i="1" dirty="0"/>
                        <a:t>β</a:t>
                      </a:r>
                      <a:r>
                        <a:rPr lang="en-GB" sz="1050" i="1" baseline="-25000" dirty="0" err="1"/>
                        <a:t>xy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transmission from infectious subpopulation y to susceptible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dirty="0"/>
                        <a:t>γ</a:t>
                      </a:r>
                      <a:endParaRPr lang="en-GB" sz="105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recovery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(vaccinated individuals)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03448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Per capita rate of immunity loss (from natural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125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i="1" baseline="0" dirty="0"/>
                        <a:t>σ</a:t>
                      </a:r>
                      <a:r>
                        <a:rPr lang="en-GB" sz="1050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Per capita rate of immunity loss (for those who have been infected/recovered and vaccinated)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547050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Vaccine Efficacy (preventing infection)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2739"/>
                  </a:ext>
                </a:extLst>
              </a:tr>
              <a:tr h="162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i="1" baseline="0" dirty="0"/>
                        <a:t>e</a:t>
                      </a:r>
                      <a:r>
                        <a:rPr lang="en-GB" sz="1050" i="1" baseline="-25000" dirty="0"/>
                        <a:t>ff2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Vaccine Efficacy (preventing onwards infectiousness)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38387"/>
                  </a:ext>
                </a:extLst>
              </a:tr>
            </a:tbl>
          </a:graphicData>
        </a:graphic>
      </p:graphicFrame>
      <p:graphicFrame>
        <p:nvGraphicFramePr>
          <p:cNvPr id="14" name="Table 125">
            <a:extLst>
              <a:ext uri="{FF2B5EF4-FFF2-40B4-BE49-F238E27FC236}">
                <a16:creationId xmlns:a16="http://schemas.microsoft.com/office/drawing/2014/main" id="{A9D864CA-422C-4918-B617-9216C3E9E1AB}"/>
              </a:ext>
            </a:extLst>
          </p:cNvPr>
          <p:cNvGraphicFramePr>
            <a:graphicFrameLocks noGrp="1"/>
          </p:cNvGraphicFramePr>
          <p:nvPr/>
        </p:nvGraphicFramePr>
        <p:xfrm>
          <a:off x="5795363" y="4438703"/>
          <a:ext cx="5674587" cy="22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83">
                  <a:extLst>
                    <a:ext uri="{9D8B030D-6E8A-4147-A177-3AD203B41FA5}">
                      <a16:colId xmlns:a16="http://schemas.microsoft.com/office/drawing/2014/main" val="3941105507"/>
                    </a:ext>
                  </a:extLst>
                </a:gridCol>
                <a:gridCol w="4212504">
                  <a:extLst>
                    <a:ext uri="{9D8B030D-6E8A-4147-A177-3AD203B41FA5}">
                      <a16:colId xmlns:a16="http://schemas.microsoft.com/office/drawing/2014/main" val="297806652"/>
                    </a:ext>
                  </a:extLst>
                </a:gridCol>
              </a:tblGrid>
              <a:tr h="209420">
                <a:tc>
                  <a:txBody>
                    <a:bodyPr/>
                    <a:lstStyle/>
                    <a:p>
                      <a:r>
                        <a:rPr lang="en-GB" sz="1100" dirty="0"/>
                        <a:t>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Description (Proportion of population in…)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96930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r>
                        <a:rPr lang="en-GB" sz="1100" i="1" dirty="0"/>
                        <a:t>S</a:t>
                      </a:r>
                      <a:r>
                        <a:rPr lang="en-GB" sz="1100" i="1" baseline="-25000" dirty="0"/>
                        <a:t>x</a:t>
                      </a:r>
                      <a:endParaRPr lang="en-GB" sz="11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Susceptibles</a:t>
                      </a:r>
                      <a:r>
                        <a:rPr lang="en-GB" sz="1100" dirty="0"/>
                        <a:t>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627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r>
                        <a:rPr lang="en-GB" sz="1100" i="1" dirty="0"/>
                        <a:t>I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23258"/>
                  </a:ext>
                </a:extLst>
              </a:tr>
              <a:tr h="209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R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7607"/>
                  </a:ext>
                </a:extLst>
              </a:tr>
              <a:tr h="344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Rv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Recovered or Infectious and subsequently vaccinated in subpopulation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341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/>
                        <a:t>V</a:t>
                      </a:r>
                      <a:r>
                        <a:rPr lang="en-GB" sz="1100" i="1" baseline="-25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90154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Vi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Vaccinated and infectious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84970"/>
                  </a:ext>
                </a:extLst>
              </a:tr>
              <a:tr h="22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i="1" baseline="0" dirty="0" err="1"/>
                        <a:t>Vr</a:t>
                      </a:r>
                      <a:r>
                        <a:rPr lang="en-GB" sz="1100" i="1" baseline="-25000" dirty="0" err="1"/>
                        <a:t>x</a:t>
                      </a:r>
                      <a:endParaRPr lang="en-GB" sz="110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Vaccinated and recovered individuals in subpopulation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788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/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𝑉𝑟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𝑉𝑟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0C25D-793C-4887-B990-5C97019F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" y="3722994"/>
                <a:ext cx="12117905" cy="350609"/>
              </a:xfrm>
              <a:prstGeom prst="rect">
                <a:avLst/>
              </a:prstGeom>
              <a:blipFill>
                <a:blip r:embed="rId7"/>
                <a:stretch>
                  <a:fillRect l="-453" t="-3509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/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𝑅𝑣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+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𝑅𝑣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94D8B-35A4-45FE-A40B-0206047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" y="2079068"/>
                <a:ext cx="12117905" cy="381771"/>
              </a:xfrm>
              <a:prstGeom prst="rect">
                <a:avLst/>
              </a:prstGeom>
              <a:blipFill>
                <a:blip r:embed="rId8"/>
                <a:stretch>
                  <a:fillRect l="-453" t="-3175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79F4380-ABDC-423B-B0E9-94BD2514B157}"/>
              </a:ext>
            </a:extLst>
          </p:cNvPr>
          <p:cNvSpPr txBox="1"/>
          <p:nvPr/>
        </p:nvSpPr>
        <p:spPr>
          <a:xfrm>
            <a:off x="0" y="-27003"/>
            <a:ext cx="47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Example equations sub-population </a:t>
            </a:r>
            <a:r>
              <a:rPr lang="en-GB" b="1" u="sng" dirty="0" err="1"/>
              <a:t>i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5235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3985165" y="2346447"/>
            <a:ext cx="4324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PARTIAL RELEASE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R is only released from 1 to 1.8 (25% to the baseline R release of 4.2)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03066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33241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/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DE0C48-E358-4974-A4EA-B54EA806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1" y="4195933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/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5914B-E7C4-4B9B-A9D3-318840A8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23" y="5049292"/>
                <a:ext cx="3207609" cy="672428"/>
              </a:xfrm>
              <a:prstGeom prst="rect">
                <a:avLst/>
              </a:prstGeom>
              <a:blipFill>
                <a:blip r:embed="rId4"/>
                <a:stretch>
                  <a:fillRect l="-3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5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16608" y="34570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</a:t>
            </a:r>
            <a:r>
              <a:rPr lang="en-GB" sz="1400" dirty="0" err="1"/>
              <a:t>i</a:t>
            </a:r>
            <a:r>
              <a:rPr lang="en-GB" sz="1400" dirty="0"/>
              <a:t> vaccination (t = 0-90)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B476F-FBF9-47EC-9A44-23F1AA503625}"/>
              </a:ext>
            </a:extLst>
          </p:cNvPr>
          <p:cNvSpPr txBox="1"/>
          <p:nvPr/>
        </p:nvSpPr>
        <p:spPr>
          <a:xfrm>
            <a:off x="3316607" y="4332546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j vaccination (t = 90-180)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74200-1EB0-4C6D-B16F-A2C5B2CC59FE}"/>
              </a:ext>
            </a:extLst>
          </p:cNvPr>
          <p:cNvSpPr txBox="1"/>
          <p:nvPr/>
        </p:nvSpPr>
        <p:spPr>
          <a:xfrm>
            <a:off x="3316606" y="5191473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During the pop k vaccination (t = 180-270)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=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51341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Sequential Vaccination</a:t>
            </a:r>
          </a:p>
          <a:p>
            <a:r>
              <a:rPr lang="en-GB" sz="1600" dirty="0"/>
              <a:t>We model sequential vaccination of 3 sub-populations. Each vaccination schedule lasts 90 days and aims for 90% coverage of the available </a:t>
            </a:r>
            <a:r>
              <a:rPr lang="en-GB" sz="1600" dirty="0" err="1"/>
              <a:t>susceptibles</a:t>
            </a:r>
            <a:r>
              <a:rPr lang="en-GB" sz="1600" dirty="0"/>
              <a:t>, </a:t>
            </a:r>
            <a:r>
              <a:rPr lang="en-GB" sz="1600" dirty="0" err="1"/>
              <a:t>infecteds</a:t>
            </a:r>
            <a:r>
              <a:rPr lang="en-GB" sz="1600" dirty="0"/>
              <a:t> and </a:t>
            </a:r>
            <a:r>
              <a:rPr lang="en-GB" sz="1600" dirty="0" err="1"/>
              <a:t>recovereds</a:t>
            </a:r>
            <a:r>
              <a:rPr lang="en-GB" sz="1600" dirty="0"/>
              <a:t> at the beginning of the simulation. </a:t>
            </a:r>
          </a:p>
          <a:p>
            <a:endParaRPr lang="en-GB" sz="1600" dirty="0"/>
          </a:p>
          <a:p>
            <a:r>
              <a:rPr lang="en-GB" sz="1600" dirty="0"/>
              <a:t>After vaccination of each subpopulation, the sub-population is released from NPIs, with the R increasing from 1 to 1.8. This is 25% between 1 and the baseline of 4.2, representing a weaker NPI release.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BC39181-8B7A-4DEF-921E-F99009995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First Group (</a:t>
            </a:r>
            <a:r>
              <a:rPr lang="en-GB" sz="1600" b="1" u="sng" dirty="0" err="1"/>
              <a:t>i</a:t>
            </a:r>
            <a:r>
              <a:rPr lang="en-GB" sz="1600" b="1" u="sng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first</a:t>
            </a:r>
            <a:r>
              <a:rPr lang="en-GB" sz="1600" dirty="0"/>
              <a:t> sub-population (</a:t>
            </a:r>
            <a:r>
              <a:rPr lang="en-GB" sz="1600" dirty="0" err="1"/>
              <a:t>i</a:t>
            </a:r>
            <a:r>
              <a:rPr lang="en-GB" sz="1600" dirty="0"/>
              <a:t>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1.8. This is 25% between 1 and the baseline of 4.2, representing a weaker NPI release.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B7D2-D35E-4572-9C8F-67AAEC74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82813" cy="649601"/>
              </a:xfrm>
              <a:prstGeom prst="rect">
                <a:avLst/>
              </a:prstGeom>
              <a:blipFill>
                <a:blip r:embed="rId2"/>
                <a:stretch>
                  <a:fillRect l="-4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6A377-D708-45B8-B2BB-53371023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16349-AE1B-460E-9CDE-D5C24A15B2CD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first vaccination schedule (t &lt; 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39DF5-20B1-40E4-9013-9CD155FDE0F5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first vaccination schedule (t &gt; 90)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A745A-0E8D-46AD-AF49-8BC8F44A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8" y="127866"/>
            <a:ext cx="42518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Second Group (j)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second</a:t>
            </a:r>
            <a:r>
              <a:rPr lang="en-GB" sz="1600" dirty="0"/>
              <a:t> sub-population (j).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1.8. This is 25% between 1 and the baseline of 4.2, representing a weaker NPI release.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8A965-B16C-43D1-9D0E-E3C81248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CCBC29-E454-4F7C-89C1-B07772B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BAFE91-6CF0-45C5-B65C-B3BF3633C112}"/>
              </a:ext>
            </a:extLst>
          </p:cNvPr>
          <p:cNvSpPr txBox="1"/>
          <p:nvPr/>
        </p:nvSpPr>
        <p:spPr>
          <a:xfrm>
            <a:off x="3334707" y="5133490"/>
            <a:ext cx="239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second vaccination schedule (t &lt; 180)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88E1-C351-425F-AA8A-ED24A3E83042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second vaccination schedule (t &gt; 180)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16494-DDA4-427C-B115-0B0342EF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/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8D5E97-3892-45D9-9380-503922B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000505"/>
                <a:ext cx="2741135" cy="649601"/>
              </a:xfrm>
              <a:prstGeom prst="rect">
                <a:avLst/>
              </a:prstGeom>
              <a:blipFill>
                <a:blip r:embed="rId2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/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/>
                  <a:t>WAIFW Matrix (R)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EB37A-E59B-44D7-B0CF-56AEC554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5861241"/>
                <a:ext cx="3207609" cy="672428"/>
              </a:xfrm>
              <a:prstGeom prst="rect">
                <a:avLst/>
              </a:prstGeom>
              <a:blipFill>
                <a:blip r:embed="rId3"/>
                <a:stretch>
                  <a:fillRect l="-3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E50B9-02CC-4BCD-B4D2-40145695FD02}"/>
              </a:ext>
            </a:extLst>
          </p:cNvPr>
          <p:cNvSpPr txBox="1"/>
          <p:nvPr/>
        </p:nvSpPr>
        <p:spPr>
          <a:xfrm>
            <a:off x="3334707" y="5133490"/>
            <a:ext cx="203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Before final vaccination schedule (t &lt; 270)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17487-BFBA-4207-8199-FC63B8EE984A}"/>
              </a:ext>
            </a:extLst>
          </p:cNvPr>
          <p:cNvSpPr txBox="1"/>
          <p:nvPr/>
        </p:nvSpPr>
        <p:spPr>
          <a:xfrm>
            <a:off x="3316605" y="5991495"/>
            <a:ext cx="22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After final vaccination schedule (t &gt; 270)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D6980-A9AF-4FA6-BCB7-3D918CB46BC8}"/>
              </a:ext>
            </a:extLst>
          </p:cNvPr>
          <p:cNvSpPr txBox="1"/>
          <p:nvPr/>
        </p:nvSpPr>
        <p:spPr>
          <a:xfrm>
            <a:off x="55467" y="127866"/>
            <a:ext cx="42357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Full Release - Third Group (k)</a:t>
            </a:r>
          </a:p>
          <a:p>
            <a:endParaRPr lang="en-GB" sz="1600" dirty="0"/>
          </a:p>
          <a:p>
            <a:r>
              <a:rPr lang="en-GB" sz="1600" dirty="0"/>
              <a:t>We model a full release of the entire population (</a:t>
            </a:r>
            <a:r>
              <a:rPr lang="en-GB" sz="1600" dirty="0" err="1"/>
              <a:t>i</a:t>
            </a:r>
            <a:r>
              <a:rPr lang="en-GB" sz="1600" dirty="0"/>
              <a:t>, j and k) after the vaccination of the </a:t>
            </a:r>
            <a:r>
              <a:rPr lang="en-GB" sz="1600" b="1" dirty="0"/>
              <a:t>last</a:t>
            </a:r>
            <a:r>
              <a:rPr lang="en-GB" sz="1600" dirty="0"/>
              <a:t> sub-population (k). </a:t>
            </a:r>
          </a:p>
          <a:p>
            <a:endParaRPr lang="en-GB" sz="1600" dirty="0"/>
          </a:p>
          <a:p>
            <a:r>
              <a:rPr lang="en-GB" sz="1600" dirty="0"/>
              <a:t>This increases the R of the entire population from 1 to 1.8. This is 25% between 1 and the baseline of 4.2, representing a weaker NPI release.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6A8A94-9A67-437B-9A80-796E8B3F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0"/>
            <a:ext cx="489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5BBEB1-09FD-4FB3-AB11-94225634555D}"/>
              </a:ext>
            </a:extLst>
          </p:cNvPr>
          <p:cNvSpPr txBox="1"/>
          <p:nvPr/>
        </p:nvSpPr>
        <p:spPr>
          <a:xfrm>
            <a:off x="0" y="0"/>
            <a:ext cx="5255767" cy="698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Scenario Analysis (Total Infected)</a:t>
            </a:r>
          </a:p>
          <a:p>
            <a:r>
              <a:rPr lang="en-GB" sz="1400" dirty="0"/>
              <a:t>We now compare the total epidemic curve (the sum of the infectious compartment in each subpopulation) for 4 different scenarios: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With vaccination and sequential intervention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first subpopulation (</a:t>
            </a:r>
            <a:r>
              <a:rPr lang="en-GB" sz="1400" dirty="0" err="1"/>
              <a:t>i</a:t>
            </a:r>
            <a:r>
              <a:rPr lang="en-GB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second subpopulation (j)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Full release after vaccination of the last subpopulation (k)</a:t>
            </a:r>
          </a:p>
          <a:p>
            <a:endParaRPr lang="en-GB" sz="1400" dirty="0"/>
          </a:p>
          <a:p>
            <a:r>
              <a:rPr lang="en-GB" sz="1400" dirty="0"/>
              <a:t>The three shaded areas are the vaccination periods for subpopulation </a:t>
            </a:r>
            <a:r>
              <a:rPr lang="en-GB" sz="1400" dirty="0" err="1"/>
              <a:t>i</a:t>
            </a:r>
            <a:r>
              <a:rPr lang="en-GB" sz="1400" dirty="0"/>
              <a:t>, j and k respectively. </a:t>
            </a:r>
          </a:p>
          <a:p>
            <a:endParaRPr lang="en-GB" sz="1400" dirty="0"/>
          </a:p>
          <a:p>
            <a:r>
              <a:rPr lang="en-GB" sz="1400" b="1" u="sng" dirty="0"/>
              <a:t>Sequential Vaccination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</a:t>
            </a:r>
            <a:r>
              <a:rPr lang="en-GB" sz="1400" b="1" u="sng" dirty="0" err="1"/>
              <a:t>i</a:t>
            </a:r>
            <a:endParaRPr lang="en-GB" sz="1400" b="1" u="sng" dirty="0"/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0.012</a:t>
            </a:r>
          </a:p>
          <a:p>
            <a:r>
              <a:rPr lang="en-GB" sz="1400" dirty="0"/>
              <a:t>Attack Rate (k) – 0.013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j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  <a:p>
            <a:endParaRPr lang="en-GB" sz="1400" dirty="0"/>
          </a:p>
          <a:p>
            <a:r>
              <a:rPr lang="en-GB" sz="1400" b="1" u="sng" dirty="0"/>
              <a:t>Full Release after vaccination of k</a:t>
            </a:r>
          </a:p>
          <a:p>
            <a:r>
              <a:rPr lang="en-GB" sz="1400" dirty="0"/>
              <a:t>Attack Rate (</a:t>
            </a:r>
            <a:r>
              <a:rPr lang="en-GB" sz="1400" dirty="0" err="1"/>
              <a:t>i</a:t>
            </a:r>
            <a:r>
              <a:rPr lang="en-GB" sz="1400" dirty="0"/>
              <a:t>) – 0.009</a:t>
            </a:r>
          </a:p>
          <a:p>
            <a:r>
              <a:rPr lang="en-GB" sz="1400" dirty="0"/>
              <a:t>Attack Rate (j) – 0.011</a:t>
            </a:r>
          </a:p>
          <a:p>
            <a:r>
              <a:rPr lang="en-GB" sz="1400" dirty="0"/>
              <a:t>Attack Rate (k) – 0.011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8649-11AF-46CE-B1B0-77F9CDAA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4027C-432C-4DB9-9809-9E8D68C7A7C4}"/>
              </a:ext>
            </a:extLst>
          </p:cNvPr>
          <p:cNvSpPr txBox="1"/>
          <p:nvPr/>
        </p:nvSpPr>
        <p:spPr>
          <a:xfrm>
            <a:off x="2262925" y="1905506"/>
            <a:ext cx="76661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u="sng" dirty="0"/>
              <a:t>SENSITIVITY TO VACCINE COVERAGE</a:t>
            </a:r>
          </a:p>
          <a:p>
            <a:endParaRPr lang="en-GB" sz="4400" b="1" u="sng" dirty="0"/>
          </a:p>
          <a:p>
            <a:pPr algn="ctr"/>
            <a:r>
              <a:rPr lang="en-GB" sz="2000" b="1" dirty="0"/>
              <a:t>We model varying levels of vaccine coverage. Coverage is varied from 90% (baseline), 70% to 50%.</a:t>
            </a:r>
          </a:p>
        </p:txBody>
      </p:sp>
    </p:spTree>
    <p:extLst>
      <p:ext uri="{BB962C8B-B14F-4D97-AF65-F5344CB8AC3E}">
        <p14:creationId xmlns:p14="http://schemas.microsoft.com/office/powerpoint/2010/main" val="118620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1977</Words>
  <Application>Microsoft Office PowerPoint</Application>
  <PresentationFormat>Widescreen</PresentationFormat>
  <Paragraphs>271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6</cp:revision>
  <dcterms:created xsi:type="dcterms:W3CDTF">2021-01-05T11:01:36Z</dcterms:created>
  <dcterms:modified xsi:type="dcterms:W3CDTF">2021-01-05T11:54:26Z</dcterms:modified>
</cp:coreProperties>
</file>